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7"/>
  </p:notesMasterIdLst>
  <p:sldIdLst>
    <p:sldId id="256" r:id="rId3"/>
    <p:sldId id="277" r:id="rId4"/>
    <p:sldId id="279" r:id="rId5"/>
    <p:sldId id="265" r:id="rId6"/>
    <p:sldId id="266" r:id="rId7"/>
    <p:sldId id="267" r:id="rId8"/>
    <p:sldId id="269" r:id="rId9"/>
    <p:sldId id="270" r:id="rId10"/>
    <p:sldId id="271" r:id="rId11"/>
    <p:sldId id="272" r:id="rId12"/>
    <p:sldId id="273" r:id="rId13"/>
    <p:sldId id="274" r:id="rId14"/>
    <p:sldId id="280" r:id="rId15"/>
    <p:sldId id="259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6A1"/>
    <a:srgbClr val="002A7F"/>
    <a:srgbClr val="0224BE"/>
    <a:srgbClr val="0432FF"/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26" autoAdjust="0"/>
    <p:restoredTop sz="94201"/>
  </p:normalViewPr>
  <p:slideViewPr>
    <p:cSldViewPr snapToGrid="0">
      <p:cViewPr>
        <p:scale>
          <a:sx n="130" d="100"/>
          <a:sy n="130" d="100"/>
        </p:scale>
        <p:origin x="173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140D70-0311-4CA4-B8C6-DCF22F6E3356}" type="datetimeFigureOut">
              <a:rPr lang="en-GB" smtClean="0"/>
              <a:t>10/07/2026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29F6DE-FB09-49A1-AFB9-7A632610841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47545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29F6DE-FB09-49A1-AFB9-7A632610841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87435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BFFEC-76FF-3B96-8F98-0CB3B4B23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E3CECA4-B23D-6B1D-17AB-84EC549134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4002" y="484406"/>
            <a:ext cx="3171297" cy="4484758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C4E2C80-2DC8-1FC4-0AC9-22B23191D261}"/>
              </a:ext>
            </a:extLst>
          </p:cNvPr>
          <p:cNvSpPr txBox="1"/>
          <p:nvPr userDrawn="1"/>
        </p:nvSpPr>
        <p:spPr>
          <a:xfrm>
            <a:off x="6022104" y="406405"/>
            <a:ext cx="4355573" cy="4090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Black" panose="020B0A04020102020204" pitchFamily="34" charset="0"/>
              </a:rPr>
              <a:t>Cultural Risk Assessment in Events: Achieving Equity, Diversity and Inclusivity</a:t>
            </a:r>
          </a:p>
          <a:p>
            <a:endParaRPr lang="en-US" dirty="0">
              <a:latin typeface="Arial Black" panose="020B0A04020102020204" pitchFamily="34" charset="0"/>
            </a:endParaRPr>
          </a:p>
          <a:p>
            <a:r>
              <a:rPr lang="en-US" sz="2400" dirty="0">
                <a:latin typeface="Arial Black" panose="020B0A04020102020204" pitchFamily="34" charset="0"/>
              </a:rPr>
              <a:t>By Bernadette Albert, Ruth Dowson and</a:t>
            </a:r>
          </a:p>
          <a:p>
            <a:r>
              <a:rPr lang="en-US" sz="2400" dirty="0">
                <a:latin typeface="Arial Black" panose="020B0A04020102020204" pitchFamily="34" charset="0"/>
              </a:rPr>
              <a:t>Dan Lomax</a:t>
            </a:r>
            <a:endParaRPr lang="en-GB" sz="2400" dirty="0">
              <a:latin typeface="Arial Black" panose="020B0A04020102020204" pitchFamily="34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F7AF127-34F4-196F-BDF5-C478AF4B98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338" y="5498497"/>
            <a:ext cx="1161371" cy="116137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E6C3A2-C887-059E-55AF-013456A826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D26D4FDD-F168-16F4-1994-6139EA124286}"/>
              </a:ext>
            </a:extLst>
          </p:cNvPr>
          <p:cNvSpPr txBox="1"/>
          <p:nvPr userDrawn="1"/>
        </p:nvSpPr>
        <p:spPr>
          <a:xfrm>
            <a:off x="5664509" y="4385538"/>
            <a:ext cx="5126182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/>
              <a:t>Scan the QR code below to see the book’s webpage </a:t>
            </a:r>
            <a:endParaRPr lang="en-GB" sz="1500" b="1" dirty="0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67BE826D-D9FD-D31A-F768-E4B6438CC91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9108126" y="4709687"/>
            <a:ext cx="1448781" cy="1369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9002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109222FA-372B-E717-1094-79523AC28A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294910" cy="365125"/>
          </a:xfrm>
        </p:spPr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409801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754FD-4203-588B-DF20-C795E4609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BD7D5A-AD9C-9EE8-B969-A0F11862C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D855B-0D1F-5205-509D-0D005B57548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B88772-7D0C-CD18-E28C-8364497668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511D70-1E35-CF64-157B-2A6D7CA29D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724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F46BB-B600-6B89-4E54-462AD9C95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FACA6-CEF5-700C-8034-ED7506993A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16A3F2-957F-C657-E895-EC62E6FDAE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3733A1-AECB-AA0E-010F-C00F96CAF1B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E7D21D-072D-F06B-A3D0-9B7240970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4F24FF-2038-BCDC-C0F9-EBC6012787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36217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E07288-5585-9089-4266-37FF1A45B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EE4F7D-842B-FB19-812F-321FD6107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9CD9BB-E779-F5D9-B51B-EE57A32ED3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9EF1810-19F1-BB09-A366-A96B48929E3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68FA72-5AC4-0886-FC89-B4C3AC06EDE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22A753A-43A9-EE7C-94E3-CC300C158B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6C3178-6748-3964-F4FB-9188820DE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FA67FC6-F788-D86D-E207-DF2BA4A8C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59565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631C4-2626-C368-4634-0B2D08BE8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DAF3CB3-5F3D-13DA-D79C-6E05D2F7F2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8510F4B-D84C-2FE1-46E2-90FE7D8803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D420BF0-B32E-4098-E64D-6F448EC17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048761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3E61985-652C-6A40-BC3A-B27D719137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C878F62-6C81-6645-5EB4-6C5A77776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74BDB4-7666-10F2-1D54-BB2204C8E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5487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EC120-E4A5-3603-56FC-3D5F1EEEDA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1DD208-AE01-1218-21DA-A60A10B29E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87362-A06A-E5B2-9748-EE51DE713C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9DC982-A1DB-DD16-DACA-A0D2774FED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12F3D7-7430-6A5C-7A48-45F2F6161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539D24-D63E-1317-3810-8DE7AE74C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85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776FC-B21D-2278-8093-BA0DB74AA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01818D3-5705-3965-05AC-94088161BF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65DAE-7A82-ADCC-8285-7F61D68EC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FD58C9-52E7-1036-4B8F-3368A7DEFD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743B6D-CEC4-FCE3-F2EA-EEE5C0531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658272-A177-46F3-9D53-B4C8DECB4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6287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36863D-1893-35DC-CEF6-96FCFAF798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CD86C3-3E86-D614-912D-79B0426D46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18147E-AB4C-D3A6-E971-4BAFDCEA46E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C1C1C9-8E57-CD05-FEB0-96976F7EB6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C3B9FF-1B5B-D677-7ED2-9CC0EF68F7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709068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0A0EFD-E5BB-BC44-1B93-9CDC918265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C9A37E-5D84-B191-07B1-82A5A4E92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9CC8D4-19F9-688E-F557-CD900FFF6EF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289A4A-C82A-F098-4255-384AE53A2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5A4CF2-08CC-DAAC-4E04-F07C8BB78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EAC7017-A861-4608-918C-B740564126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02720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365AD-F468-0A0D-7421-7B50103F0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AD323C-37B6-E376-0068-D0DE8869D7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91400A-CFB2-79A5-D67F-12BB9EF4D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34958-94B7-BDE5-0393-B2B14C8888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0CE019-2E4C-C1F6-4C65-62B85DC447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970218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839C9-5D46-3F74-CA48-2D4CE85F9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788E0E-957E-E19F-8231-F8F9D92B05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115AE2-07CC-08E4-FA02-291B60F36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2D8AB-2A69-674B-2D18-6AA4567711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B94BA1-FE04-8809-08C0-6E7F0C4D1A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14792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FFFE25-517F-2D64-CF96-156A3CA3E2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C1CD7D-299D-56CA-7B26-1FCAC6D4D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FBCF90-7EC3-76CE-551C-A882ABA23D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521A10-4526-3228-6DA8-5589523CF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4E5657-5FC0-4A16-9155-8FC439262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20322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6EFC2-B9E1-57AD-33A8-C0EF4031D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92A9A9-79B7-D270-CD75-905706BEC0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5AD831-4C64-7180-BD9F-2E07DF30DE1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228C4-C49A-645B-9471-26DEFF118C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67974CB-B2C2-C7F3-3C7A-D7264F45D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E57515-FBBD-A69C-C5E5-8B198E9561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14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F9B5CB-2CCA-2FDC-19BA-A2DAF6FED6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E94133-2A21-9545-9F21-6671C1887E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1B636-2C04-2CBA-8397-3854B7CAFB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EA9DD5-AE7C-5986-733E-9C4233C157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0D0F08-51D8-E752-DF19-B3E4789946D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114AE9E-2F84-62A0-8E7F-53C9774BEC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4F175A6-AF8A-735A-02EF-D90AE22AB8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A2C2BC-A9AC-EDC0-4E44-65459A386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17746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E58915-E9FC-86F2-8134-F1FAD18235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7009B3-FDC3-3E99-C990-EA239634B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164668-8407-5528-D004-3009C5F18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6131F6-96BD-68F4-B783-ECE837F41E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5487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B26FE9-9DF9-ABCE-611E-7BFEB3E0C5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133D03-2D51-309F-D525-6439CD23D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4DB91C5-EB0A-36D4-DEE5-F22CC0EFF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05481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1C0A6-BE0A-7115-85BB-B9F9CF4E8E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228085-E193-4FC5-337C-A8B646DA98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0E2597-3561-239B-083B-380624CF55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48F6A-42F4-ACE5-4C0E-43BC3DEDDB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45D384-6BE4-9502-F7D9-8299CD86D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ED7B7D-BB93-B74F-F99F-6545FF99E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875212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E22C03-5B84-C8CA-1498-E7975189E4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C3458F-CBA0-530E-C11A-93F6FE408A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E67A8-9E0F-9756-B0AE-2EC441FE43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703C05-84BC-653E-A568-90D6234B8F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EEAADC-AE1D-2509-32E9-E3D9A567D1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738EF1-3782-6500-ECC1-C53F92D40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5188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404EC-C4BF-4284-09BE-7773B296F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F2199E8-BB59-1EA0-BA22-9FBE824C8C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55ECB4-9CAB-5422-7096-E27BC5F31B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CE05AA3-C62B-0131-3C8C-FB60EC548A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0282D1-51E0-D36C-05A9-E1A271134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10788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D23DA8-0292-9049-B0BA-CE088571773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27BDB6-302F-F893-92E1-70D06BCFA6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5C612-3B8A-19E4-2C8E-73B39F299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EBF67E-0444-BFCC-AEA4-74DE7139F0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C6C497-8948-356F-C407-7271B9EA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32525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EA06CD-25FD-F80F-B592-34710EE92B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© Albert, Dowson &amp; Lomax 2025 https://www.goodfellowpublishers.com/culturalrisk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7C4B3E9-F308-05BB-48F1-C1E1FFAF53EF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20401" y="5498497"/>
            <a:ext cx="1161371" cy="1161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A9468B4-D57A-1D02-440D-1F852994CD37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tretch>
            <a:fillRect/>
          </a:stretch>
        </p:blipFill>
        <p:spPr>
          <a:xfrm>
            <a:off x="580813" y="5498497"/>
            <a:ext cx="790786" cy="1119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7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A6FAEC-1463-1479-AB48-1C5053557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45F6EA-6744-3C2C-81E5-1BE09BC916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1FB1C-E15F-15BD-0FD4-6054100FCD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FCF385C-B2AA-BBF1-2E26-2A8BB5C8D4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B97C2A-304A-6661-7948-8AA27DAAC1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5091700-9A64-4883-B22F-EA1B5650DC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0688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0340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53D646-2371-8040-ADD9-FE09D41571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C72CBAF-0622-D4CB-973B-98E4E2559B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© Albert, Dowson &amp; Lomax 2025 https://</a:t>
            </a:r>
            <a:r>
              <a:rPr lang="de-DE" dirty="0" err="1"/>
              <a:t>www.goodfellowpublishers.com</a:t>
            </a:r>
            <a:r>
              <a:rPr lang="de-DE" dirty="0"/>
              <a:t>/</a:t>
            </a:r>
            <a:r>
              <a:rPr lang="de-DE" dirty="0" err="1"/>
              <a:t>culturalrisk</a:t>
            </a:r>
            <a:endParaRPr lang="en-GB" dirty="0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FA7C3F8-E699-6607-D589-81C7ECF40FE1}"/>
              </a:ext>
            </a:extLst>
          </p:cNvPr>
          <p:cNvSpPr/>
          <p:nvPr/>
        </p:nvSpPr>
        <p:spPr>
          <a:xfrm>
            <a:off x="1491172" y="743434"/>
            <a:ext cx="4407441" cy="457200"/>
          </a:xfrm>
          <a:prstGeom prst="roundRect">
            <a:avLst>
              <a:gd name="adj" fmla="val 8853"/>
            </a:avLst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A: Core Concepts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64FE3F6D-211D-FDC7-8726-4898725B080D}"/>
              </a:ext>
            </a:extLst>
          </p:cNvPr>
          <p:cNvSpPr/>
          <p:nvPr/>
        </p:nvSpPr>
        <p:spPr>
          <a:xfrm>
            <a:off x="1491172" y="235658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1: 	Introduction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E8628E2E-D1EF-63E0-CF9F-D2AE1A104848}"/>
              </a:ext>
            </a:extLst>
          </p:cNvPr>
          <p:cNvSpPr/>
          <p:nvPr/>
        </p:nvSpPr>
        <p:spPr>
          <a:xfrm>
            <a:off x="1491172" y="1237927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2: 	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F0E9F534-CFE2-8030-6F9F-17E1485C1173}"/>
              </a:ext>
            </a:extLst>
          </p:cNvPr>
          <p:cNvSpPr/>
          <p:nvPr/>
        </p:nvSpPr>
        <p:spPr>
          <a:xfrm>
            <a:off x="1491172" y="1726380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3: 	Cultural Risk – EEDI and Bias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E867241C-AB73-A822-5546-FA3BAF3745A3}"/>
              </a:ext>
            </a:extLst>
          </p:cNvPr>
          <p:cNvSpPr/>
          <p:nvPr/>
        </p:nvSpPr>
        <p:spPr>
          <a:xfrm>
            <a:off x="1491172" y="2216931"/>
            <a:ext cx="4407441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4: 	The Science of Inclusion and Bias</a:t>
            </a:r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A73C803-98CB-D50B-A97D-AF33621FB4F9}"/>
              </a:ext>
            </a:extLst>
          </p:cNvPr>
          <p:cNvSpPr/>
          <p:nvPr/>
        </p:nvSpPr>
        <p:spPr>
          <a:xfrm>
            <a:off x="1491172" y="2709025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5: 	Culture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68213-90C4-CE9D-5E20-2F60B8F7984B}"/>
              </a:ext>
            </a:extLst>
          </p:cNvPr>
          <p:cNvSpPr/>
          <p:nvPr/>
        </p:nvSpPr>
        <p:spPr>
          <a:xfrm>
            <a:off x="1491172" y="3205536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6: 	Theories and Frameworks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0160959E-C0C9-14F0-BBCD-C2243E61EC8B}"/>
              </a:ext>
            </a:extLst>
          </p:cNvPr>
          <p:cNvSpPr/>
          <p:nvPr/>
        </p:nvSpPr>
        <p:spPr>
          <a:xfrm>
            <a:off x="1491172" y="3696829"/>
            <a:ext cx="4404098" cy="457200"/>
          </a:xfrm>
          <a:prstGeom prst="roundRect">
            <a:avLst>
              <a:gd name="adj" fmla="val 5346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7: 	Cultural Intelligence (CQ)</a:t>
            </a:r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BED99612-DC2D-92B9-3A95-B5A13A0C2393}"/>
              </a:ext>
            </a:extLst>
          </p:cNvPr>
          <p:cNvSpPr/>
          <p:nvPr/>
        </p:nvSpPr>
        <p:spPr>
          <a:xfrm>
            <a:off x="2416606" y="1235440"/>
            <a:ext cx="3488426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Rationale, Scope and Background of Cultural Risk Assessment and CIERA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A3175BB9-487F-22BC-2434-334F1D43A762}"/>
              </a:ext>
            </a:extLst>
          </p:cNvPr>
          <p:cNvSpPr/>
          <p:nvPr/>
        </p:nvSpPr>
        <p:spPr>
          <a:xfrm>
            <a:off x="6287382" y="747341"/>
            <a:ext cx="4413436" cy="460135"/>
          </a:xfrm>
          <a:prstGeom prst="roundRect">
            <a:avLst>
              <a:gd name="adj" fmla="val 8853"/>
            </a:avLst>
          </a:prstGeom>
          <a:solidFill>
            <a:srgbClr val="002A7F"/>
          </a:solidFill>
          <a:ln>
            <a:solidFill>
              <a:srgbClr val="002A7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B: The Practicalities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6B6137F1-45A3-F956-068B-43320C199E84}"/>
              </a:ext>
            </a:extLst>
          </p:cNvPr>
          <p:cNvSpPr/>
          <p:nvPr/>
        </p:nvSpPr>
        <p:spPr>
          <a:xfrm>
            <a:off x="6287381" y="1247115"/>
            <a:ext cx="4413436" cy="453153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8: 	</a:t>
            </a:r>
          </a:p>
        </p:txBody>
      </p:sp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A447B7A6-5792-095B-186B-845856834406}"/>
              </a:ext>
            </a:extLst>
          </p:cNvPr>
          <p:cNvSpPr/>
          <p:nvPr/>
        </p:nvSpPr>
        <p:spPr>
          <a:xfrm>
            <a:off x="6287381" y="1736493"/>
            <a:ext cx="4413436" cy="456937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9: 	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3426E115-0772-A0B0-D9BF-387AF1221897}"/>
              </a:ext>
            </a:extLst>
          </p:cNvPr>
          <p:cNvSpPr/>
          <p:nvPr/>
        </p:nvSpPr>
        <p:spPr>
          <a:xfrm>
            <a:off x="6293376" y="2225686"/>
            <a:ext cx="4407440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10: 	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B4071F51-EDA4-9B34-8C4A-0B3E1B7FB66B}"/>
              </a:ext>
            </a:extLst>
          </p:cNvPr>
          <p:cNvSpPr/>
          <p:nvPr/>
        </p:nvSpPr>
        <p:spPr>
          <a:xfrm>
            <a:off x="6296717" y="2710297"/>
            <a:ext cx="4404099" cy="45506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11: 	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B6CFD98-28E8-5FCE-36CD-8AFF5027953C}"/>
              </a:ext>
            </a:extLst>
          </p:cNvPr>
          <p:cNvSpPr/>
          <p:nvPr/>
        </p:nvSpPr>
        <p:spPr>
          <a:xfrm>
            <a:off x="6296717" y="3209444"/>
            <a:ext cx="4404099" cy="457200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12: </a:t>
            </a: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2970EF47-6584-A24C-B74D-8C44FE46A235}"/>
              </a:ext>
            </a:extLst>
          </p:cNvPr>
          <p:cNvSpPr/>
          <p:nvPr/>
        </p:nvSpPr>
        <p:spPr>
          <a:xfrm>
            <a:off x="6296717" y="3701675"/>
            <a:ext cx="4404098" cy="452354"/>
          </a:xfrm>
          <a:prstGeom prst="roundRect">
            <a:avLst>
              <a:gd name="adj" fmla="val 5346"/>
            </a:avLst>
          </a:prstGeom>
          <a:ln>
            <a:solidFill>
              <a:srgbClr val="002A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Chapter 13: 	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E42F492-656D-7168-620F-1E8DF5A08DDB}"/>
              </a:ext>
            </a:extLst>
          </p:cNvPr>
          <p:cNvSpPr/>
          <p:nvPr/>
        </p:nvSpPr>
        <p:spPr>
          <a:xfrm>
            <a:off x="7182218" y="1733952"/>
            <a:ext cx="2800709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Activating Theory -  </a:t>
            </a:r>
          </a:p>
          <a:p>
            <a:r>
              <a:rPr lang="en-US" sz="1200" dirty="0"/>
              <a:t>England and Wales Cricket Board</a:t>
            </a: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4AA747A4-A9F1-2D4D-0B4B-C71E6B1CEA6C}"/>
              </a:ext>
            </a:extLst>
          </p:cNvPr>
          <p:cNvSpPr/>
          <p:nvPr/>
        </p:nvSpPr>
        <p:spPr>
          <a:xfrm>
            <a:off x="7182219" y="1251559"/>
            <a:ext cx="340394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Cultural Risk Assessment &amp; The Cultural Inclusivity and Equity Risk Assessment (</a:t>
            </a:r>
            <a:r>
              <a:rPr lang="en-US" sz="1200" dirty="0"/>
              <a:t>CIERA)</a:t>
            </a: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DF3CB2D1-5918-EFDD-139E-BCD3B00112D8}"/>
              </a:ext>
            </a:extLst>
          </p:cNvPr>
          <p:cNvSpPr/>
          <p:nvPr/>
        </p:nvSpPr>
        <p:spPr>
          <a:xfrm>
            <a:off x="7182219" y="2218205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Managing Organisational Risk: Integrating Cultural Risk Awareness into Corporate Governance</a:t>
            </a:r>
            <a:endParaRPr lang="en-US" sz="1200" dirty="0"/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A9AC28F3-FBCE-5466-3BE2-B252F54F0A7F}"/>
              </a:ext>
            </a:extLst>
          </p:cNvPr>
          <p:cNvSpPr/>
          <p:nvPr/>
        </p:nvSpPr>
        <p:spPr>
          <a:xfrm>
            <a:off x="7177905" y="2721590"/>
            <a:ext cx="3503981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Comparing faith in cultural contexts: In Sacred Spaces and on the Dancefloor </a:t>
            </a:r>
            <a:endParaRPr lang="en-US" sz="1200" dirty="0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71B9E3F5-7BDE-E9C5-CF7E-679149A5340F}"/>
              </a:ext>
            </a:extLst>
          </p:cNvPr>
          <p:cNvSpPr/>
          <p:nvPr/>
        </p:nvSpPr>
        <p:spPr>
          <a:xfrm>
            <a:off x="7182218" y="3217505"/>
            <a:ext cx="3503108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Activating Theory - Action Research with Faith Leaders for the British Ritual Innovation in COVID</a:t>
            </a:r>
            <a:endParaRPr lang="en-US" sz="1200" dirty="0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A2282F91-A8C4-80B3-F36C-DDAE0BE1146E}"/>
              </a:ext>
            </a:extLst>
          </p:cNvPr>
          <p:cNvSpPr/>
          <p:nvPr/>
        </p:nvSpPr>
        <p:spPr>
          <a:xfrm>
            <a:off x="7177904" y="3708841"/>
            <a:ext cx="3507423" cy="457200"/>
          </a:xfrm>
          <a:prstGeom prst="roundRect">
            <a:avLst>
              <a:gd name="adj" fmla="val 5346"/>
            </a:avLst>
          </a:prstGeom>
          <a:solidFill>
            <a:schemeClr val="lt1">
              <a:alpha val="16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GB" sz="1200" dirty="0"/>
              <a:t>Between the lines -  </a:t>
            </a:r>
          </a:p>
          <a:p>
            <a:r>
              <a:rPr lang="en-GB" sz="1200" dirty="0"/>
              <a:t>Conversations in Context,  a Dialogical Approach</a:t>
            </a:r>
            <a:endParaRPr lang="en-US" sz="1200" dirty="0"/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280EFAE5-6FCB-89D5-7A90-533761F12597}"/>
              </a:ext>
            </a:extLst>
          </p:cNvPr>
          <p:cNvSpPr/>
          <p:nvPr/>
        </p:nvSpPr>
        <p:spPr>
          <a:xfrm>
            <a:off x="4585937" y="4297128"/>
            <a:ext cx="3020122" cy="457200"/>
          </a:xfrm>
          <a:prstGeom prst="roundRect">
            <a:avLst>
              <a:gd name="adj" fmla="val 8853"/>
            </a:avLst>
          </a:prstGeom>
          <a:solidFill>
            <a:srgbClr val="0036A1"/>
          </a:solidFill>
          <a:ln>
            <a:solidFill>
              <a:srgbClr val="0036A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Part C: Case Studies</a:t>
            </a:r>
          </a:p>
        </p:txBody>
      </p: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E2A2E002-DF8B-98B4-E03B-F87DEADBCAEE}"/>
              </a:ext>
            </a:extLst>
          </p:cNvPr>
          <p:cNvSpPr/>
          <p:nvPr/>
        </p:nvSpPr>
        <p:spPr>
          <a:xfrm>
            <a:off x="1491184" y="4527186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1:  Sweden – Religious Heritage</a:t>
            </a:r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3A7CCE20-717F-2CF1-EE1A-FBBBF4976DB6}"/>
              </a:ext>
            </a:extLst>
          </p:cNvPr>
          <p:cNvSpPr/>
          <p:nvPr/>
        </p:nvSpPr>
        <p:spPr>
          <a:xfrm>
            <a:off x="1491172" y="4783049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2: UK – Sensory Rooms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5D853B6E-8890-1B42-D220-87665CB50580}"/>
              </a:ext>
            </a:extLst>
          </p:cNvPr>
          <p:cNvSpPr/>
          <p:nvPr/>
        </p:nvSpPr>
        <p:spPr>
          <a:xfrm>
            <a:off x="1491172" y="5048090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3: England – Prom Events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66D8BC06-142A-0D2E-E128-06C8DBE8B3C7}"/>
              </a:ext>
            </a:extLst>
          </p:cNvPr>
          <p:cNvSpPr/>
          <p:nvPr/>
        </p:nvSpPr>
        <p:spPr>
          <a:xfrm>
            <a:off x="1491172" y="5308947"/>
            <a:ext cx="3020122" cy="227431"/>
          </a:xfrm>
          <a:prstGeom prst="roundRect">
            <a:avLst>
              <a:gd name="adj" fmla="val 7645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4: UAE – Cultural Awareness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4912AA1E-9E8D-8C3D-16F6-3814A0CE9BA6}"/>
              </a:ext>
            </a:extLst>
          </p:cNvPr>
          <p:cNvSpPr/>
          <p:nvPr/>
        </p:nvSpPr>
        <p:spPr>
          <a:xfrm>
            <a:off x="1491172" y="5569804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5: Australia – Indigenous Communities</a:t>
            </a: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E655301-5EC5-CCCE-0FE1-6737E9BF5043}"/>
              </a:ext>
            </a:extLst>
          </p:cNvPr>
          <p:cNvSpPr/>
          <p:nvPr/>
        </p:nvSpPr>
        <p:spPr>
          <a:xfrm>
            <a:off x="4585939" y="4795464"/>
            <a:ext cx="3020122" cy="227431"/>
          </a:xfrm>
          <a:prstGeom prst="roundRect">
            <a:avLst>
              <a:gd name="adj" fmla="val 13722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6: Qatar – Football World Cup</a:t>
            </a:r>
          </a:p>
        </p:txBody>
      </p:sp>
      <p:sp>
        <p:nvSpPr>
          <p:cNvPr id="38" name="Rounded Rectangle 37">
            <a:extLst>
              <a:ext uri="{FF2B5EF4-FFF2-40B4-BE49-F238E27FC236}">
                <a16:creationId xmlns:a16="http://schemas.microsoft.com/office/drawing/2014/main" id="{5C352660-3882-24CA-80A6-C75308BDD1EB}"/>
              </a:ext>
            </a:extLst>
          </p:cNvPr>
          <p:cNvSpPr/>
          <p:nvPr/>
        </p:nvSpPr>
        <p:spPr>
          <a:xfrm>
            <a:off x="4585938" y="5050264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7: USA – NFL </a:t>
            </a:r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AC9EDC49-0E12-075C-E372-F891E8AFE407}"/>
              </a:ext>
            </a:extLst>
          </p:cNvPr>
          <p:cNvSpPr/>
          <p:nvPr/>
        </p:nvSpPr>
        <p:spPr>
          <a:xfrm>
            <a:off x="4585937" y="5304690"/>
            <a:ext cx="3020122" cy="227431"/>
          </a:xfrm>
          <a:prstGeom prst="roundRect">
            <a:avLst>
              <a:gd name="adj" fmla="val 8138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8: Japan – Cultural Heritage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98AF2F0-57A0-1236-E333-26E07A39AD2C}"/>
              </a:ext>
            </a:extLst>
          </p:cNvPr>
          <p:cNvSpPr/>
          <p:nvPr/>
        </p:nvSpPr>
        <p:spPr>
          <a:xfrm>
            <a:off x="4585937" y="5559855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9: UK – Sport and Gender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1C3ABEA0-1D3B-3DE2-96EA-CAA907C7B8C6}"/>
              </a:ext>
            </a:extLst>
          </p:cNvPr>
          <p:cNvSpPr/>
          <p:nvPr/>
        </p:nvSpPr>
        <p:spPr>
          <a:xfrm>
            <a:off x="7680699" y="4541247"/>
            <a:ext cx="3020122" cy="227431"/>
          </a:xfrm>
          <a:prstGeom prst="roundRect">
            <a:avLst>
              <a:gd name="adj" fmla="val 10601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10: UK – Faith and Sexuality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EEE18019-1781-5F1E-3545-518EED0DEFB7}"/>
              </a:ext>
            </a:extLst>
          </p:cNvPr>
          <p:cNvSpPr/>
          <p:nvPr/>
        </p:nvSpPr>
        <p:spPr>
          <a:xfrm>
            <a:off x="7680698" y="4794318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11: UK – Cultural Events</a:t>
            </a: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F0FFA300-549C-DC7D-D03C-217B7B3C9D1F}"/>
              </a:ext>
            </a:extLst>
          </p:cNvPr>
          <p:cNvSpPr/>
          <p:nvPr/>
        </p:nvSpPr>
        <p:spPr>
          <a:xfrm>
            <a:off x="7680697" y="5047513"/>
            <a:ext cx="3020122" cy="227431"/>
          </a:xfrm>
          <a:prstGeom prst="roundRect">
            <a:avLst>
              <a:gd name="adj" fmla="val 10766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12: USA – Belonging and Ethnicity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71768A14-C58F-9E65-604F-F08BF1F58A9C}"/>
              </a:ext>
            </a:extLst>
          </p:cNvPr>
          <p:cNvSpPr/>
          <p:nvPr/>
        </p:nvSpPr>
        <p:spPr>
          <a:xfrm>
            <a:off x="7680696" y="5304906"/>
            <a:ext cx="3020122" cy="227431"/>
          </a:xfrm>
          <a:prstGeom prst="roundRect">
            <a:avLst>
              <a:gd name="adj" fmla="val 8137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13: Caribbean – Diaspora Communities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F0EC2B1-4938-FCFD-B45C-3293D7B0017E}"/>
              </a:ext>
            </a:extLst>
          </p:cNvPr>
          <p:cNvSpPr/>
          <p:nvPr/>
        </p:nvSpPr>
        <p:spPr>
          <a:xfrm>
            <a:off x="7680696" y="5558127"/>
            <a:ext cx="3020122" cy="227431"/>
          </a:xfrm>
          <a:prstGeom prst="roundRect">
            <a:avLst>
              <a:gd name="adj" fmla="val 10930"/>
            </a:avLst>
          </a:prstGeom>
          <a:ln>
            <a:solidFill>
              <a:srgbClr val="0036A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/>
              <a:t>CS 14: Nigeria – Business Events</a:t>
            </a:r>
          </a:p>
        </p:txBody>
      </p:sp>
    </p:spTree>
    <p:extLst>
      <p:ext uri="{BB962C8B-B14F-4D97-AF65-F5344CB8AC3E}">
        <p14:creationId xmlns:p14="http://schemas.microsoft.com/office/powerpoint/2010/main" val="248071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7FE17B-32FE-30E9-1690-4E2F59B0C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EB79080-C0D8-CB3E-F482-32A8C77EE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4C702700-68E9-BAB0-C856-5E522D946B2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3261" y="615973"/>
            <a:ext cx="6145588" cy="475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0025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81903B-1D18-E617-A386-6577E4C1A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54" y="171799"/>
            <a:ext cx="10224748" cy="1119428"/>
          </a:xfrm>
        </p:spPr>
        <p:txBody>
          <a:bodyPr/>
          <a:lstStyle/>
          <a:p>
            <a:r>
              <a:rPr lang="en-GB" sz="4000" dirty="0"/>
              <a:t>Chapter 5: Culture</a:t>
            </a:r>
            <a:br>
              <a:rPr lang="en-GB" dirty="0"/>
            </a:br>
            <a:r>
              <a:rPr lang="en-GB" sz="2400" i="1" dirty="0"/>
              <a:t>Bernadette Albert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38A73E-076E-9B86-D498-A8BEADDF60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71598" y="1172958"/>
            <a:ext cx="9601200" cy="4852339"/>
          </a:xfr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Explores definitions of culture, its components and complexities, reviewing key theories from sociological and historical perspectives.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Discusses t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he criticality of cultural identity where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norms, values, beliefs support individuals navigating and becoming embedded</a:t>
            </a:r>
            <a:r>
              <a:rPr lang="en-GB" sz="2400" dirty="0">
                <a:solidFill>
                  <a:srgbClr val="1A1919"/>
                </a:solidFill>
              </a:rPr>
              <a:t> i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 the social structure, providing opportunities for social cohesion. 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Considers the impacts of globalisation, cultural diffusion and acculturation on culture,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where cultures interact and blend, forming hybrids. </a:t>
            </a:r>
          </a:p>
          <a:p>
            <a:r>
              <a:rPr lang="en-GB" sz="2400" dirty="0">
                <a:solidFill>
                  <a:srgbClr val="1A1919"/>
                </a:solidFill>
              </a:rPr>
              <a:t>A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cknowledges </a:t>
            </a:r>
            <a:r>
              <a:rPr lang="en-GB" sz="2400" dirty="0">
                <a:solidFill>
                  <a:srgbClr val="1A1919"/>
                </a:solidFill>
              </a:rPr>
              <a:t>criticality of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cultural resilience in preserving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protecting cultural heritage amidst external pressures to adapt, change or be lost.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r>
              <a:rPr lang="en-GB" sz="2400" dirty="0">
                <a:solidFill>
                  <a:srgbClr val="1A1919"/>
                </a:solidFill>
              </a:rPr>
              <a:t>U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nderscores the enduring and evolving nature of culture in a connected</a:t>
            </a:r>
            <a:r>
              <a:rPr lang="en-GB" sz="2400" dirty="0">
                <a:solidFill>
                  <a:srgbClr val="1A1919"/>
                </a:solidFill>
              </a:rPr>
              <a:t> </a:t>
            </a:r>
            <a:r>
              <a:rPr lang="en-GB" sz="2400" b="0" i="0" dirty="0">
                <a:solidFill>
                  <a:srgbClr val="1A1919"/>
                </a:solidFill>
                <a:effectLst/>
              </a:rPr>
              <a:t>and globalised world.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96811E-1101-6F7C-2CC2-7BC085658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4290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584A79-3293-6992-AB39-8C67EF658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321" y="414670"/>
            <a:ext cx="9590568" cy="1063255"/>
          </a:xfrm>
        </p:spPr>
        <p:txBody>
          <a:bodyPr/>
          <a:lstStyle/>
          <a:p>
            <a:r>
              <a:rPr lang="en-GB" sz="4000" dirty="0"/>
              <a:t>Defining Culture and its components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183455-D34D-565F-6E55-C88731F3D5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60967" y="1967023"/>
            <a:ext cx="9675628" cy="416448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‘The way of life of a people’</a:t>
            </a:r>
          </a:p>
          <a:p>
            <a:r>
              <a:rPr lang="en-GB" sz="2400" dirty="0">
                <a:solidFill>
                  <a:srgbClr val="1A1919"/>
                </a:solidFill>
              </a:rPr>
              <a:t>Interplay between different contexts, communities and spaces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Shared meanings, beliefs, understandings – collective</a:t>
            </a:r>
          </a:p>
          <a:p>
            <a:r>
              <a:rPr lang="en-GB" sz="2400" dirty="0">
                <a:solidFill>
                  <a:srgbClr val="1A1919"/>
                </a:solidFill>
              </a:rPr>
              <a:t>Looking beyond ‘what does it mean to me?’ To ‘what does it mean to us?’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Not all culture is consciously known</a:t>
            </a:r>
          </a:p>
          <a:p>
            <a:endParaRPr lang="en-US" sz="360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9F61AA-7FDE-73F2-3795-3021D013F6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43938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4092D-DE73-A802-37E8-495EA919E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339" y="294665"/>
            <a:ext cx="11350376" cy="1090612"/>
          </a:xfrm>
        </p:spPr>
        <p:txBody>
          <a:bodyPr/>
          <a:lstStyle/>
          <a:p>
            <a:r>
              <a:rPr lang="en-GB" sz="4000" dirty="0"/>
              <a:t>Cultural identity and social cohesion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CF013B8-46A3-AFEE-6213-570CCA8FA4D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29071" y="1458077"/>
            <a:ext cx="9898912" cy="4559952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  <a:effectLst/>
              </a:rPr>
              <a:t>Becoming part of social structure and understanding of self</a:t>
            </a:r>
          </a:p>
          <a:p>
            <a:r>
              <a:rPr lang="en-GB" sz="2400" dirty="0">
                <a:solidFill>
                  <a:srgbClr val="1A1919"/>
                </a:solidFill>
              </a:rPr>
              <a:t>National and ethnic elements – internalised and externalised – builds shared identity, sense of belonging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Challenges of multicultural and super-diverse environments including events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Event management requires deeper understanding of culture and cultures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F22669-15AB-9B57-4D36-7E40AFE537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54662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F02C55-0F37-E199-CBE3-B7E1EB6EE4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290" y="526912"/>
            <a:ext cx="10641419" cy="700551"/>
          </a:xfrm>
        </p:spPr>
        <p:txBody>
          <a:bodyPr/>
          <a:lstStyle/>
          <a:p>
            <a:r>
              <a:rPr lang="en-GB" sz="4000" dirty="0"/>
              <a:t>Cultural norms and social behaviour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CEB24A-4F75-B2F2-5F8E-8142C9E530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41586" y="1822619"/>
            <a:ext cx="9749091" cy="4049423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Creating inclusive spaces requires understanding of diverse cultural norms and social behaviours, especially of groups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Cultural norms may be invisible to those outside the culture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Schemata – elements of cognitive information: procedural (automatic skills, knowledge); declarative (facts, what we know); evaluative (orients choice and impacts action); cultural knowledge</a:t>
            </a:r>
          </a:p>
          <a:p>
            <a:r>
              <a:rPr lang="en-GB" sz="2400" dirty="0">
                <a:solidFill>
                  <a:srgbClr val="1A1919"/>
                </a:solidFill>
              </a:rPr>
              <a:t>Norms – shared evaluations e.g. queueing in the UK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Diverting to individual </a:t>
            </a:r>
            <a:r>
              <a:rPr lang="en-GB" sz="2400" dirty="0">
                <a:solidFill>
                  <a:srgbClr val="1A1919"/>
                </a:solidFill>
              </a:rPr>
              <a:t>cultural norms and values can result in cross-cultural conflict in diverse event contexts</a:t>
            </a:r>
            <a:endParaRPr lang="en-GB" sz="2400" b="0" i="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8FE787-C867-607A-BF38-373B5DC5AD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91372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835D9-2F0C-2C03-EE33-14D5348A5A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00691" y="710074"/>
            <a:ext cx="10324215" cy="650893"/>
          </a:xfrm>
        </p:spPr>
        <p:txBody>
          <a:bodyPr/>
          <a:lstStyle/>
          <a:p>
            <a:r>
              <a:rPr lang="en-GB" sz="4000" dirty="0"/>
              <a:t>Globalisation and cultural change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085A27-D8F0-49DF-B7C5-62062005B8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7694" y="1773033"/>
            <a:ext cx="9537405" cy="2854086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Rapid exchange of goods, technology, people has influenced social norms, traditions, language</a:t>
            </a:r>
          </a:p>
          <a:p>
            <a:r>
              <a:rPr lang="en-GB" sz="2400" dirty="0">
                <a:solidFill>
                  <a:srgbClr val="1A1919"/>
                </a:solidFill>
              </a:rPr>
              <a:t>Dominant cultures spread through media – erodes local traditions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 MacDonaldisation – automation, convenience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Acculturation – loss of cultural identity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Cultural hybridity – blending to form new identities</a:t>
            </a:r>
            <a:endParaRPr lang="en-GB" sz="2400" b="0" i="0" dirty="0">
              <a:solidFill>
                <a:srgbClr val="1A1919"/>
              </a:solidFill>
              <a:effectLst/>
            </a:endParaRPr>
          </a:p>
          <a:p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5C0D4-3990-9259-EEF5-6DA17F284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92455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D80DD-7ABC-FEDA-8C11-2BAD9031D3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259" y="358414"/>
            <a:ext cx="11089759" cy="706747"/>
          </a:xfrm>
        </p:spPr>
        <p:txBody>
          <a:bodyPr/>
          <a:lstStyle/>
          <a:p>
            <a:r>
              <a:rPr lang="en-GB" sz="4000" dirty="0"/>
              <a:t>Cultural diffusion</a:t>
            </a:r>
            <a:endParaRPr lang="en-US" sz="20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C38FF-BD60-8205-5F36-0AF09D22CB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59195" y="1586710"/>
            <a:ext cx="9473609" cy="3206751"/>
          </a:xfr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Process by which cultural elements – language, beliefs, practices, values, artefacts, technologies – spread between social groups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Caused by migration, war, colonisation, trade (e.g. adopting non-indigenous food, clothing, music)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Diffusion types: expansion; contagious; hierarchical; stimulus; relocation</a:t>
            </a:r>
          </a:p>
          <a:p>
            <a:r>
              <a:rPr lang="en-GB" sz="2400" dirty="0">
                <a:solidFill>
                  <a:srgbClr val="1A1919"/>
                </a:solidFill>
              </a:rPr>
              <a:t>Diffusion can be direct or indirect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BA33EE-B839-DEAD-D150-3B201A8122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27366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60143-4C21-37CA-34B7-1E37C711C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01720" y="818709"/>
            <a:ext cx="10129957" cy="672045"/>
          </a:xfrm>
        </p:spPr>
        <p:txBody>
          <a:bodyPr/>
          <a:lstStyle/>
          <a:p>
            <a:r>
              <a:rPr lang="en-GB" sz="4000" dirty="0"/>
              <a:t>Acculturation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9083E-6395-C662-C91A-99A1AF4891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718479" y="1679942"/>
            <a:ext cx="8755041" cy="3959949"/>
          </a:xfr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Cultural identities evolve and adapt to navigate spaces and societies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Can lead to cultural hybridity, adaptation, assimilation – and more complexity</a:t>
            </a:r>
          </a:p>
          <a:p>
            <a:r>
              <a:rPr lang="en-GB" sz="2400" dirty="0">
                <a:solidFill>
                  <a:srgbClr val="1A1919"/>
                </a:solidFill>
                <a:effectLst/>
              </a:rPr>
              <a:t>Event managers need to be aware of the potential for cultural sustainability, appropriation and dilution of indigenous cultural practices and events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Ethical cultural representation – ensuing cultures are represented accurately and respectfully</a:t>
            </a:r>
            <a:endParaRPr lang="en-GB" sz="2400" dirty="0">
              <a:solidFill>
                <a:srgbClr val="1A1919"/>
              </a:solidFill>
              <a:effectLst/>
            </a:endParaRPr>
          </a:p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B6F538-CEE0-C5DD-F3D5-DE48DC528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7448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4CB94A-CD39-3FEE-BF85-E2F842F10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33975" y="464301"/>
            <a:ext cx="9856383" cy="860323"/>
          </a:xfrm>
        </p:spPr>
        <p:txBody>
          <a:bodyPr/>
          <a:lstStyle/>
          <a:p>
            <a:r>
              <a:rPr lang="en-GB" sz="4000" dirty="0"/>
              <a:t>Cultural resilience</a:t>
            </a:r>
            <a:r>
              <a:rPr lang="en-GB" sz="2400" i="1" dirty="0"/>
              <a:t> 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CD0751-648D-9BD7-2218-7AC3B6C5A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82233" y="2166920"/>
            <a:ext cx="9856382" cy="3659724"/>
          </a:xfrm>
        </p:spPr>
        <p:txBody>
          <a:bodyPr/>
          <a:lstStyle/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Cultural heritage challenged by dominant powers suppressing and erasing indigenous / minority cultures – colonialism, forced assimilation, globalisation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Cultural resilience – cultural processes and systems in communities that enable them to preserve and sustain existing culture and collective identity</a:t>
            </a:r>
          </a:p>
          <a:p>
            <a:r>
              <a:rPr lang="en-GB" sz="2400" b="0" i="0" dirty="0">
                <a:solidFill>
                  <a:srgbClr val="1A1919"/>
                </a:solidFill>
                <a:effectLst/>
              </a:rPr>
              <a:t>Events provide opportunities to revitalise cultures and enhance cross-cultural dialogue</a:t>
            </a:r>
          </a:p>
          <a:p>
            <a:r>
              <a:rPr lang="en-GB" sz="2400" dirty="0">
                <a:solidFill>
                  <a:srgbClr val="1A1919"/>
                </a:solidFill>
              </a:rPr>
              <a:t>Requires cultural respect, sensitivity, authenticity</a:t>
            </a:r>
            <a:endParaRPr lang="en-GB" sz="2400" b="0" i="0" dirty="0">
              <a:solidFill>
                <a:srgbClr val="1A1919"/>
              </a:solidFill>
              <a:effectLst/>
            </a:endParaRPr>
          </a:p>
          <a:p>
            <a:endParaRPr lang="en-GB" sz="2400" b="0" i="0" dirty="0">
              <a:solidFill>
                <a:srgbClr val="1A1919"/>
              </a:solidFill>
              <a:effectLst/>
            </a:endParaRPr>
          </a:p>
          <a:p>
            <a:endParaRPr lang="en-GB" sz="2400" dirty="0">
              <a:solidFill>
                <a:srgbClr val="1A1919"/>
              </a:solidFill>
              <a:effectLst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E02F2E-8B6F-CBEC-9F63-638887C734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18012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327D9B-2D40-0432-A6F0-314482E822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563" y="463490"/>
            <a:ext cx="8336802" cy="806510"/>
          </a:xfrm>
        </p:spPr>
        <p:txBody>
          <a:bodyPr/>
          <a:lstStyle/>
          <a:p>
            <a:r>
              <a:rPr lang="en-GB" sz="4000" dirty="0"/>
              <a:t>Summary</a:t>
            </a:r>
            <a:endParaRPr lang="en-US" sz="2400" i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723DBC-6D8D-8228-0B17-FB6DABCF57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07690" y="1734301"/>
            <a:ext cx="10026618" cy="3496918"/>
          </a:xfrm>
        </p:spPr>
        <p:txBody>
          <a:bodyPr/>
          <a:lstStyle/>
          <a:p>
            <a:r>
              <a:rPr lang="en-GB" sz="2400" dirty="0">
                <a:solidFill>
                  <a:srgbClr val="1A1919"/>
                </a:solidFill>
              </a:rPr>
              <a:t>Dynamic and multifaceted nature of culture</a:t>
            </a:r>
          </a:p>
          <a:p>
            <a:r>
              <a:rPr lang="en-GB" sz="2400" dirty="0">
                <a:solidFill>
                  <a:srgbClr val="1A1919"/>
                </a:solidFill>
              </a:rPr>
              <a:t>Shred practices, beliefs, traditions, values shape collective and individual identities</a:t>
            </a:r>
          </a:p>
          <a:p>
            <a:r>
              <a:rPr lang="en-GB" sz="2400" dirty="0">
                <a:solidFill>
                  <a:srgbClr val="1A1919"/>
                </a:solidFill>
              </a:rPr>
              <a:t>Cultural change is inevitable</a:t>
            </a:r>
          </a:p>
          <a:p>
            <a:r>
              <a:rPr lang="en-GB" sz="2400" dirty="0">
                <a:solidFill>
                  <a:srgbClr val="1A1919"/>
                </a:solidFill>
              </a:rPr>
              <a:t>Event managers require appreciation of cultural complexity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5835A5-9FED-C243-FE6A-5EEFAA85D6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503855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2729A367-5452-A235-2468-75D2C88881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04875"/>
          </a:xfrm>
        </p:spPr>
        <p:txBody>
          <a:bodyPr/>
          <a:lstStyle/>
          <a:p>
            <a:r>
              <a:rPr lang="en-GB" dirty="0"/>
              <a:t>Discussion Questions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72533B-EA03-5874-8EE3-D199860C1B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53331"/>
            <a:ext cx="10515599" cy="4351338"/>
          </a:xfrm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As you read this chapter, what are three ideas that seem most important to you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as an event manager?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Write a short list of actions that you can take to learn more about cultural norms,</a:t>
            </a:r>
            <a:r>
              <a:rPr lang="en-GB" dirty="0">
                <a:solidFill>
                  <a:srgbClr val="1A1919"/>
                </a:solidFill>
                <a:latin typeface="Helvetica" pitchFamily="2" charset="0"/>
              </a:rPr>
              <a:t> </a:t>
            </a: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cultural diffusion and acculturation.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What ideas do this chapter give you for developing your own cultural intelligence (CQ)?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Give four reasons why cultural resilience is important.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GB" b="0" i="0" dirty="0">
                <a:solidFill>
                  <a:srgbClr val="1A1919"/>
                </a:solidFill>
                <a:effectLst/>
                <a:latin typeface="Helvetica" pitchFamily="2" charset="0"/>
              </a:rPr>
              <a:t>After reading this chapter, how would you define ‘culture’?</a:t>
            </a:r>
            <a:endParaRPr lang="en-GB" dirty="0">
              <a:solidFill>
                <a:srgbClr val="1A1919"/>
              </a:solidFill>
              <a:effectLst/>
              <a:latin typeface="Helvetica" pitchFamily="2" charset="0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3C5082-41F1-FF1C-8DEF-4AFDFEDEC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94243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68CE08-AE05-4244-6529-9E14C1BF03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© Albert, Dowson &amp; Lomax 2025 https://www.goodfellowpublishers.com/culturalrisk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552788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2096</Words>
  <Application>Microsoft Office PowerPoint</Application>
  <PresentationFormat>Widescreen</PresentationFormat>
  <Paragraphs>130</Paragraphs>
  <Slides>14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Custom Design</vt:lpstr>
      <vt:lpstr>PowerPoint Presentation</vt:lpstr>
      <vt:lpstr>PowerPoint Presentation</vt:lpstr>
      <vt:lpstr>PowerPoint Presentation</vt:lpstr>
      <vt:lpstr>Chapter 5: Culture Bernadette Albert </vt:lpstr>
      <vt:lpstr>Defining Culture and its components</vt:lpstr>
      <vt:lpstr>Cultural identity and social cohesion</vt:lpstr>
      <vt:lpstr>Cultural norms and social behaviour</vt:lpstr>
      <vt:lpstr>Globalisation and cultural change</vt:lpstr>
      <vt:lpstr>Cultural diffusion</vt:lpstr>
      <vt:lpstr>Acculturation</vt:lpstr>
      <vt:lpstr>Cultural resilience </vt:lpstr>
      <vt:lpstr>Summary</vt:lpstr>
      <vt:lpstr>Discussion Questions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Sally North</dc:creator>
  <cp:lastModifiedBy>Rev Ruth Dowson</cp:lastModifiedBy>
  <cp:revision>10</cp:revision>
  <dcterms:created xsi:type="dcterms:W3CDTF">2026-03-17T13:44:53Z</dcterms:created>
  <dcterms:modified xsi:type="dcterms:W3CDTF">2026-07-10T10:32:31Z</dcterms:modified>
</cp:coreProperties>
</file>